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16"/>
  </p:notesMasterIdLst>
  <p:sldIdLst>
    <p:sldId id="258" r:id="rId2"/>
    <p:sldId id="267" r:id="rId3"/>
    <p:sldId id="275" r:id="rId4"/>
    <p:sldId id="269" r:id="rId5"/>
    <p:sldId id="285" r:id="rId6"/>
    <p:sldId id="259" r:id="rId7"/>
    <p:sldId id="260" r:id="rId8"/>
    <p:sldId id="261" r:id="rId9"/>
    <p:sldId id="262" r:id="rId10"/>
    <p:sldId id="266" r:id="rId11"/>
    <p:sldId id="263" r:id="rId12"/>
    <p:sldId id="264" r:id="rId13"/>
    <p:sldId id="26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LID4096" smtClean="0"/>
              <a:t>09/15/2025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One-line framing: This talk reviews 4 high-quality papers (2015-2025) to summarise current evidence and practical implications.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Heterogeneity in study designs refers to the differences or variations across studies that are included in a review, meta-analysis, or body of evidence. It means the studies are not all conducted in the same way, which can make it harder to directly compare or combine their results.</a:t>
            </a:r>
            <a:endParaRPr lang="en-KE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B2A182-1905-4E68-9834-91F7DAD6A9DE}" type="slidenum">
              <a:rPr lang="LID4096" smtClean="0"/>
              <a:t>12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1116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LID4096" smtClean="0"/>
              <a:t>09/15/2025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LID4096" smtClean="0"/>
              <a:t>09/15/2025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LID4096" smtClean="0"/>
              <a:t>09/15/2025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LID4096" smtClean="0"/>
              <a:t>09/15/2025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LID4096" smtClean="0"/>
              <a:t>09/15/2025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LID4096" smtClean="0"/>
              <a:t>09/15/2025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LID4096" smtClean="0"/>
              <a:t>09/15/2025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459" y="154736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Use of Contact Precautions to Prevent Transmission of MDROs: Emerging Evidence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7C35B5-96DA-3038-1D48-1B749534ECC6}"/>
              </a:ext>
            </a:extLst>
          </p:cNvPr>
          <p:cNvSpPr txBox="1"/>
          <p:nvPr/>
        </p:nvSpPr>
        <p:spPr>
          <a:xfrm>
            <a:off x="4547616" y="3837036"/>
            <a:ext cx="4133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Ndai; Infection Preventionist</a:t>
            </a:r>
          </a:p>
          <a:p>
            <a:r>
              <a:rPr lang="en-US" dirty="0"/>
              <a:t>Aga Khan University Hospital Nairobi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40416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81A5F5-4998-1FDB-8B86-4EC0AD8F7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27542"/>
              </p:ext>
            </p:extLst>
          </p:nvPr>
        </p:nvGraphicFramePr>
        <p:xfrm>
          <a:off x="766915" y="206476"/>
          <a:ext cx="9999408" cy="6282812"/>
        </p:xfrm>
        <a:graphic>
          <a:graphicData uri="http://schemas.openxmlformats.org/drawingml/2006/table">
            <a:tbl>
              <a:tblPr/>
              <a:tblGrid>
                <a:gridCol w="4999704">
                  <a:extLst>
                    <a:ext uri="{9D8B030D-6E8A-4147-A177-3AD203B41FA5}">
                      <a16:colId xmlns:a16="http://schemas.microsoft.com/office/drawing/2014/main" val="2677429906"/>
                    </a:ext>
                  </a:extLst>
                </a:gridCol>
                <a:gridCol w="4999704">
                  <a:extLst>
                    <a:ext uri="{9D8B030D-6E8A-4147-A177-3AD203B41FA5}">
                      <a16:colId xmlns:a16="http://schemas.microsoft.com/office/drawing/2014/main" val="2777905930"/>
                    </a:ext>
                  </a:extLst>
                </a:gridCol>
              </a:tblGrid>
              <a:tr h="6980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b="1"/>
                        <a:t>Contact Precautions (CP)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b="1"/>
                        <a:t>Standard Precautions (SP)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926855"/>
                  </a:ext>
                </a:extLst>
              </a:tr>
              <a:tr h="122165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🚪 Patient isolation (single room/multi-bed with barriers)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🧴 Routine hand hygiene + PPE as indicated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790290"/>
                  </a:ext>
                </a:extLst>
              </a:tr>
              <a:tr h="6980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KE" dirty="0"/>
                        <a:t>🧤 </a:t>
                      </a:r>
                      <a:r>
                        <a:rPr lang="en-US" dirty="0"/>
                        <a:t>Mandatory gowns &amp; gloves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👨‍👩‍👧 Family-centered care, no stigma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692738"/>
                  </a:ext>
                </a:extLst>
              </a:tr>
              <a:tr h="122165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📉 Shown effective in outbreaks &amp; ICUs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📈 Safe in stable settings with strong IPC programs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976644"/>
                  </a:ext>
                </a:extLst>
              </a:tr>
              <a:tr h="122165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😟 Downsides: patient anxiety, fewer HCW visits, costly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✅ Promotes workflow efficiency, patient comfort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8050719"/>
                  </a:ext>
                </a:extLst>
              </a:tr>
              <a:tr h="122165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Best use: ICU, outbreaks, resource-limited high MDRO burden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Best use: Stable settings, strong compliance, resource-rich hospitals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544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615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315" y="265471"/>
            <a:ext cx="8596668" cy="825910"/>
          </a:xfrm>
        </p:spPr>
        <p:txBody>
          <a:bodyPr>
            <a:normAutofit/>
          </a:bodyPr>
          <a:lstStyle/>
          <a:p>
            <a:r>
              <a:rPr dirty="0"/>
              <a:t>Implications for Infection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86349"/>
            <a:ext cx="9882511" cy="5206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800" dirty="0"/>
              <a:t>• CP may not be essential for all MDROs</a:t>
            </a:r>
          </a:p>
          <a:p>
            <a:pPr marL="0" indent="0">
              <a:buNone/>
            </a:pPr>
            <a:r>
              <a:rPr sz="2800" dirty="0"/>
              <a:t>• Focus may shift to:</a:t>
            </a:r>
          </a:p>
          <a:p>
            <a:pPr marL="0" indent="0">
              <a:buNone/>
            </a:pPr>
            <a:r>
              <a:rPr sz="2800" dirty="0"/>
              <a:t>  - Hand hygiene compliance</a:t>
            </a:r>
          </a:p>
          <a:p>
            <a:pPr marL="0" indent="0">
              <a:buNone/>
            </a:pPr>
            <a:r>
              <a:rPr sz="2800" dirty="0"/>
              <a:t> - Environmental cleaning</a:t>
            </a:r>
          </a:p>
          <a:p>
            <a:pPr marL="0" indent="0">
              <a:buNone/>
            </a:pPr>
            <a:r>
              <a:rPr sz="2800" dirty="0"/>
              <a:t> - Antimicrobial stewardship</a:t>
            </a:r>
            <a:endParaRPr lang="en-US" sz="2800" dirty="0"/>
          </a:p>
          <a:p>
            <a:pPr marL="0" indent="0">
              <a:buNone/>
            </a:pPr>
            <a:r>
              <a:rPr sz="2800" dirty="0"/>
              <a:t>• CP still warranted in high-risk outbreaks or novel pathogens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213" y="160338"/>
            <a:ext cx="8229600" cy="695069"/>
          </a:xfrm>
        </p:spPr>
        <p:txBody>
          <a:bodyPr>
            <a:normAutofit/>
          </a:bodyPr>
          <a:lstStyle/>
          <a:p>
            <a:r>
              <a:rPr dirty="0"/>
              <a:t>Limitations of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97" y="855407"/>
            <a:ext cx="11046541" cy="5270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800" dirty="0"/>
              <a:t>• Heterogeneity in study designs and settings</a:t>
            </a:r>
            <a:r>
              <a:rPr lang="en-US" sz="2800" dirty="0"/>
              <a:t> </a:t>
            </a:r>
            <a:endParaRPr sz="2800" dirty="0"/>
          </a:p>
          <a:p>
            <a:pPr marL="0" indent="0">
              <a:buNone/>
            </a:pPr>
            <a:r>
              <a:rPr sz="2800" dirty="0"/>
              <a:t>• Most evidence from high-income countries</a:t>
            </a:r>
          </a:p>
          <a:p>
            <a:pPr marL="0" indent="0">
              <a:buNone/>
            </a:pPr>
            <a:r>
              <a:rPr sz="2800" dirty="0"/>
              <a:t>• Limited pediatric and ICU-specific data</a:t>
            </a:r>
          </a:p>
          <a:p>
            <a:pPr marL="0" indent="0">
              <a:buNone/>
            </a:pPr>
            <a:r>
              <a:rPr sz="2800" dirty="0"/>
              <a:t>• Need for more RCTs in diverse settings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439" y="250724"/>
            <a:ext cx="8229600" cy="731837"/>
          </a:xfrm>
        </p:spPr>
        <p:txBody>
          <a:bodyPr>
            <a:normAutofit/>
          </a:bodyPr>
          <a:lstStyle/>
          <a:p>
            <a:r>
              <a:rPr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70" y="803787"/>
            <a:ext cx="11326761" cy="5803490"/>
          </a:xfrm>
        </p:spPr>
        <p:txBody>
          <a:bodyPr>
            <a:normAutofit fontScale="62500" lnSpcReduction="20000"/>
          </a:bodyPr>
          <a:lstStyle/>
          <a:p>
            <a:endParaRPr dirty="0"/>
          </a:p>
          <a:p>
            <a:r>
              <a:rPr sz="3600" dirty="0"/>
              <a:t>Emerging evidence suggests CP discontinuation may be safe for MRSA, VRE, and ESBL</a:t>
            </a:r>
            <a:endParaRPr lang="en-US" sz="3600" dirty="0"/>
          </a:p>
          <a:p>
            <a:r>
              <a:rPr sz="3600" dirty="0"/>
              <a:t> Standard precautions remain highly effective across diverse settings</a:t>
            </a:r>
            <a:endParaRPr lang="en-US" sz="3600" dirty="0"/>
          </a:p>
          <a:p>
            <a:r>
              <a:rPr sz="3600" dirty="0"/>
              <a:t>IPC programs should individualize policies based on pathogen, patient population, and resources</a:t>
            </a:r>
            <a:endParaRPr lang="en-US" sz="3600" dirty="0"/>
          </a:p>
          <a:p>
            <a:r>
              <a:rPr sz="3600" dirty="0"/>
              <a:t> Application in high-resource settings: discontinuation feasible with strong hand hygiene, environmental cleaning, and antimicrobial stewardship</a:t>
            </a:r>
            <a:endParaRPr lang="en-US" sz="3600" dirty="0"/>
          </a:p>
          <a:p>
            <a:r>
              <a:rPr sz="3600" dirty="0"/>
              <a:t>Application in low- and middle-income countries: caution warranted due to limited IPC resources; CP may still be essential in outbreak control</a:t>
            </a:r>
            <a:endParaRPr lang="en-US" sz="3600" dirty="0"/>
          </a:p>
          <a:p>
            <a:r>
              <a:rPr sz="3600" dirty="0"/>
              <a:t>Pediatric and ICU settings: evidence limited—decisions should remain conservative</a:t>
            </a:r>
            <a:endParaRPr lang="en-US" sz="3600" dirty="0"/>
          </a:p>
          <a:p>
            <a:r>
              <a:rPr sz="3600" dirty="0"/>
              <a:t>Overall: Contact precautions remain situationally important, but not universally necessary; flexible, evidence-based, and context-driven policies are recommended</a:t>
            </a:r>
            <a:endParaRPr lang="en-US" sz="3600" dirty="0"/>
          </a:p>
          <a:p>
            <a:r>
              <a:rPr sz="3600" dirty="0"/>
              <a:t>Future research: needed in varied healthcare systems to confirm generalizability of findings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47C47-3FFF-F9B4-7AE3-106E089D0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EE049-25B5-73E3-46FA-CDD001439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6476"/>
            <a:ext cx="9823518" cy="47194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4FBB6-195B-7C15-0B42-0A22FF7E5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4" y="855406"/>
            <a:ext cx="11724968" cy="6002594"/>
          </a:xfrm>
        </p:spPr>
        <p:txBody>
          <a:bodyPr>
            <a:normAutofit fontScale="47500" lnSpcReduction="20000"/>
          </a:bodyPr>
          <a:lstStyle/>
          <a:p>
            <a:r>
              <a:rPr lang="en-US" sz="2800" dirty="0"/>
              <a:t>Biehl, L. M., et al. (2019). Impact of single-room contact precautions on MDR </a:t>
            </a:r>
            <a:r>
              <a:rPr lang="en-US" sz="2800" i="1" dirty="0"/>
              <a:t>E. coli</a:t>
            </a:r>
            <a:r>
              <a:rPr lang="en-US" sz="2800" dirty="0"/>
              <a:t>. </a:t>
            </a:r>
            <a:r>
              <a:rPr lang="en-US" sz="2800" i="1" dirty="0"/>
              <a:t>Clin </a:t>
            </a:r>
            <a:r>
              <a:rPr lang="en-US" sz="2800" i="1" dirty="0" err="1"/>
              <a:t>Microbiol</a:t>
            </a:r>
            <a:r>
              <a:rPr lang="en-US" sz="2800" i="1" dirty="0"/>
              <a:t> Infect, 25</a:t>
            </a:r>
            <a:r>
              <a:rPr lang="en-US" sz="2800" dirty="0"/>
              <a:t>(8), 1013–1020. https://doi.org/10.1016/j.cmi.2019.01.007</a:t>
            </a:r>
          </a:p>
          <a:p>
            <a:r>
              <a:rPr lang="en-US" sz="2800" dirty="0"/>
              <a:t>Biehl, L. M., &amp; </a:t>
            </a:r>
            <a:r>
              <a:rPr lang="en-US" sz="2800" dirty="0" err="1"/>
              <a:t>Vehreschild</a:t>
            </a:r>
            <a:r>
              <a:rPr lang="en-US" sz="2800" dirty="0"/>
              <a:t>, M. J. G. T. (2020). Contact precautions: No benefits. </a:t>
            </a:r>
            <a:r>
              <a:rPr lang="en-US" sz="2800" i="1" dirty="0"/>
              <a:t>Lancet Infect Dis, 20</a:t>
            </a:r>
            <a:r>
              <a:rPr lang="en-US" sz="2800" dirty="0"/>
              <a:t>(6), 633–635. https://doi.org/10.1016/S1473-3099(20)30209-1</a:t>
            </a:r>
          </a:p>
          <a:p>
            <a:r>
              <a:rPr lang="en-US" sz="2800" dirty="0"/>
              <a:t>Browning, S., et al. (2024). Gown/glove vs. standard precautions for MRSA/VRE. </a:t>
            </a:r>
            <a:r>
              <a:rPr lang="en-US" sz="2800" i="1" dirty="0"/>
              <a:t>Clin </a:t>
            </a:r>
            <a:r>
              <a:rPr lang="en-US" sz="2800" i="1" dirty="0" err="1"/>
              <a:t>Microbiol</a:t>
            </a:r>
            <a:r>
              <a:rPr lang="en-US" sz="2800" i="1" dirty="0"/>
              <a:t> Infect, 30</a:t>
            </a:r>
            <a:r>
              <a:rPr lang="en-US" sz="2800" dirty="0"/>
              <a:t>(8), 973–976. https://doi.org/10.1016/j.cmi.2024.05.009</a:t>
            </a:r>
          </a:p>
          <a:p>
            <a:r>
              <a:rPr lang="en-US" sz="2800" dirty="0"/>
              <a:t>Diekema, D. J., et al. (2023). Are contact precautions essential for MRSA? </a:t>
            </a:r>
            <a:r>
              <a:rPr lang="en-US" sz="2800" i="1" dirty="0"/>
              <a:t>Clin Infect Dis, 78</a:t>
            </a:r>
            <a:r>
              <a:rPr lang="en-US" sz="2800" dirty="0"/>
              <a:t>(5), 1289–1294. https://doi.org/10.1093/cid/ciac783</a:t>
            </a:r>
          </a:p>
          <a:p>
            <a:r>
              <a:rPr lang="en-US" sz="2800" dirty="0"/>
              <a:t>Evans, M. E., et al. (2023). Active surveillance &amp; CP for MRSA during COVID-19. </a:t>
            </a:r>
            <a:r>
              <a:rPr lang="en-US" sz="2800" i="1" dirty="0"/>
              <a:t>Clin Infect Dis, 77</a:t>
            </a:r>
            <a:r>
              <a:rPr lang="en-US" sz="2800" dirty="0"/>
              <a:t>(10), 1381–1386. https://doi.org/10.1093/cid/ciad076</a:t>
            </a:r>
          </a:p>
          <a:p>
            <a:r>
              <a:rPr lang="en-US" sz="2800" dirty="0"/>
              <a:t>Haessler, S., et al. (2020). Stopping routine CP for MRSA/VRE: Interrupted time series. </a:t>
            </a:r>
            <a:r>
              <a:rPr lang="en-US" sz="2800" i="1" dirty="0"/>
              <a:t>Am J Infect Control, 48</a:t>
            </a:r>
            <a:r>
              <a:rPr lang="en-US" sz="2800" dirty="0"/>
              <a:t>(12), 1466–1473. https://doi.org/10.1016/j.ajic.2020.06.208</a:t>
            </a:r>
          </a:p>
          <a:p>
            <a:r>
              <a:rPr lang="en-US" sz="2800" dirty="0"/>
              <a:t>Hagiya, H., &amp; Otsuka, F. (2023). No benefit of CP for ESBL organisms: Review. </a:t>
            </a:r>
            <a:r>
              <a:rPr lang="en-US" sz="2800" i="1" dirty="0"/>
              <a:t>Am J Infect Control, 51</a:t>
            </a:r>
            <a:r>
              <a:rPr lang="en-US" sz="2800" dirty="0"/>
              <a:t>(9), 1056–1062. https://doi.org/10.1016/j.ajic.2023.04.014</a:t>
            </a:r>
          </a:p>
          <a:p>
            <a:r>
              <a:rPr lang="en-US" sz="2800" dirty="0"/>
              <a:t>Kullar, R., et al. (2016). </a:t>
            </a:r>
            <a:r>
              <a:rPr lang="en-US" sz="2800" dirty="0" err="1"/>
              <a:t>Degowning</a:t>
            </a:r>
            <a:r>
              <a:rPr lang="en-US" sz="2800" dirty="0"/>
              <a:t> CP controversies for MRSA. </a:t>
            </a:r>
            <a:r>
              <a:rPr lang="en-US" sz="2800" i="1" dirty="0"/>
              <a:t>Am J Infect Control, 44</a:t>
            </a:r>
            <a:r>
              <a:rPr lang="en-US" sz="2800" dirty="0"/>
              <a:t>(1), 97–103. https://doi.org/10.1016/j.ajic.2015.06.034</a:t>
            </a:r>
          </a:p>
          <a:p>
            <a:r>
              <a:rPr lang="en-US" sz="2800" dirty="0"/>
              <a:t>Most, Z. M., et al. (2024). Discontinuation of CP for MRSA in pediatrics. </a:t>
            </a:r>
            <a:r>
              <a:rPr lang="en-US" sz="2800" i="1" dirty="0"/>
              <a:t>J Pediatric Infect Dis Soc, 13</a:t>
            </a:r>
            <a:r>
              <a:rPr lang="en-US" sz="2800" dirty="0"/>
              <a:t>(2), 123–128. https://doi.org/10.1093/jpids/piad020</a:t>
            </a:r>
          </a:p>
          <a:p>
            <a:r>
              <a:rPr lang="en-US" sz="2800" dirty="0"/>
              <a:t>Kleyman, R., et al. (2021). Removal of CP for MRSA/VRE: Meta-analysis. </a:t>
            </a:r>
            <a:r>
              <a:rPr lang="en-US" sz="2800" i="1" dirty="0"/>
              <a:t>Am J Infect Control, 49</a:t>
            </a:r>
            <a:r>
              <a:rPr lang="en-US" sz="2800" dirty="0"/>
              <a:t>(6), 784–791. https://doi.org/10.1016/j.ajic.2020.12.011</a:t>
            </a:r>
          </a:p>
          <a:p>
            <a:r>
              <a:rPr lang="en-US" sz="2800" dirty="0" err="1"/>
              <a:t>Kluytmans</a:t>
            </a:r>
            <a:r>
              <a:rPr lang="en-US" sz="2800" dirty="0"/>
              <a:t>-van den Bergh, M. F. Q., et al. (2019). CP in single vs. multi-bed rooms: ESBL study. </a:t>
            </a:r>
            <a:r>
              <a:rPr lang="en-US" sz="2800" i="1" dirty="0"/>
              <a:t>Lancet Infect Dis, 19</a:t>
            </a:r>
            <a:r>
              <a:rPr lang="en-US" sz="2800" dirty="0"/>
              <a:t>(10), 1069–1079. https://doi.org/10.1016/S1473-3099(19)30262-2</a:t>
            </a:r>
          </a:p>
          <a:p>
            <a:r>
              <a:rPr lang="en-US" sz="2800" dirty="0" err="1"/>
              <a:t>Maechler</a:t>
            </a:r>
            <a:r>
              <a:rPr lang="en-US" sz="2800" dirty="0"/>
              <a:t>, F., et al. (2020). CP vs. standard precautions for ESBL: RCT. </a:t>
            </a:r>
            <a:r>
              <a:rPr lang="en-US" sz="2800" i="1" dirty="0"/>
              <a:t>Lancet Infect Dis, 20</a:t>
            </a:r>
            <a:r>
              <a:rPr lang="en-US" sz="2800" dirty="0"/>
              <a:t>(5), 575–584. https://doi.org/10.1016/S1473-3099(19)30626-7</a:t>
            </a:r>
          </a:p>
          <a:p>
            <a:r>
              <a:rPr lang="en-US" sz="2800" dirty="0"/>
              <a:t>Marra, A. R., et al. (2018). Discontinuing CP for MDROs: Meta-analysis. </a:t>
            </a:r>
            <a:r>
              <a:rPr lang="en-US" sz="2800" i="1" dirty="0"/>
              <a:t>Am J Infect Control, 46</a:t>
            </a:r>
            <a:r>
              <a:rPr lang="en-US" sz="2800" dirty="0"/>
              <a:t>(3), 333–340. https://doi.org/10.1016/j.ajic.2017.08.031</a:t>
            </a:r>
          </a:p>
          <a:p>
            <a:pPr marL="0" indent="0">
              <a:buClrTx/>
              <a:buNone/>
              <a:defRPr sz="2000" b="0"/>
            </a:pP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02FB2-69EC-E023-0124-268603D7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6316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41902"/>
            <a:ext cx="8229600" cy="743002"/>
          </a:xfrm>
        </p:spPr>
        <p:txBody>
          <a:bodyPr>
            <a:normAutofit/>
          </a:bodyPr>
          <a:lstStyle/>
          <a:p>
            <a:r>
              <a:rPr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7" y="884904"/>
            <a:ext cx="10825317" cy="5855110"/>
          </a:xfrm>
        </p:spPr>
        <p:txBody>
          <a:bodyPr>
            <a:normAutofit/>
          </a:bodyPr>
          <a:lstStyle/>
          <a:p>
            <a:r>
              <a:rPr sz="2800" dirty="0"/>
              <a:t>MDROs (MRSA, VRE, CRE, MDR-GNB) drive morbidity, mortality and costs in hospitals.</a:t>
            </a:r>
          </a:p>
          <a:p>
            <a:r>
              <a:rPr sz="2800" dirty="0"/>
              <a:t>Contact precautions (gowns/gloves ± single-room) are widely used but resource-intensive..</a:t>
            </a:r>
            <a:endParaRPr lang="en-US" sz="2800" dirty="0"/>
          </a:p>
          <a:p>
            <a:r>
              <a:rPr lang="en-US" sz="2800" dirty="0"/>
              <a:t>CP 1970: limited HAIs surveillance; Poor H.H compliance, no use of ABHR, no CHG deco, no advanced tech for disinfection</a:t>
            </a:r>
          </a:p>
          <a:p>
            <a:r>
              <a:rPr lang="en-US" sz="2800" dirty="0"/>
              <a:t>Debate exists about their benefits vs potential harms</a:t>
            </a:r>
          </a:p>
          <a:p>
            <a:r>
              <a:rPr lang="en-US" sz="2800" dirty="0"/>
              <a:t>Recent evidence (2015–2025) questions universal routine CP for endemic MDROs and highlights bundle approaches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EEB6D-9627-FF75-4D8C-1813BB8C0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FF9C-F665-9D53-BAE2-27CEE8BD0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Objectives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22822-B9E6-0462-1950-8254D5EFA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8525"/>
            <a:ext cx="9076266" cy="3880773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  <a:defRPr sz="2000" b="0"/>
            </a:pPr>
            <a:r>
              <a:rPr lang="en-US" sz="2800" dirty="0"/>
              <a:t>Examine current evidence on CP for MDRO transmission.</a:t>
            </a:r>
          </a:p>
          <a:p>
            <a:pPr>
              <a:buClrTx/>
              <a:buFont typeface="Wingdings" panose="05000000000000000000" pitchFamily="2" charset="2"/>
              <a:buChar char="§"/>
              <a:defRPr sz="2000" b="0"/>
            </a:pPr>
            <a:r>
              <a:rPr lang="en-US" sz="2800" dirty="0"/>
              <a:t>Assess effectiveness of CP on patient outcomes, and alternatives.</a:t>
            </a:r>
          </a:p>
          <a:p>
            <a:pPr>
              <a:buClrTx/>
              <a:buFont typeface="Wingdings" panose="05000000000000000000" pitchFamily="2" charset="2"/>
              <a:buChar char="§"/>
              <a:defRPr sz="2000" b="0"/>
            </a:pPr>
            <a:r>
              <a:rPr lang="en-US" sz="2800" dirty="0"/>
              <a:t>Explore Enhanced Barrier Precautions (EBP) as emerging strategy.</a:t>
            </a:r>
          </a:p>
          <a:p>
            <a:pPr>
              <a:buClrTx/>
              <a:buFont typeface="Wingdings" panose="05000000000000000000" pitchFamily="2" charset="2"/>
              <a:buChar char="§"/>
              <a:defRPr sz="2000" b="0"/>
            </a:pP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259307-4471-CA21-2933-748ABD0F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5939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555D4-D128-3690-6689-4C612BBA9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03239"/>
            <a:ext cx="8391832" cy="62859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Methods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BE11-B9B9-729D-B68C-5164EFD66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19" y="914401"/>
            <a:ext cx="10825316" cy="567454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This is not primary research but a </a:t>
            </a:r>
            <a:r>
              <a:rPr lang="en-US" sz="2800" b="1" dirty="0"/>
              <a:t>structured literature review</a:t>
            </a:r>
            <a:r>
              <a:rPr lang="en-US" sz="2800" dirty="0"/>
              <a:t>.</a:t>
            </a:r>
          </a:p>
          <a:p>
            <a:r>
              <a:rPr lang="en-US" sz="2800" dirty="0"/>
              <a:t>Databases searched: </a:t>
            </a:r>
            <a:r>
              <a:rPr lang="en-US" sz="2800" b="1" dirty="0"/>
              <a:t>PubMed, Cochrane Library, and Web of Science</a:t>
            </a:r>
            <a:r>
              <a:rPr lang="en-US" sz="2800" dirty="0"/>
              <a:t>.</a:t>
            </a:r>
          </a:p>
          <a:p>
            <a:r>
              <a:rPr lang="en-US" sz="2800" b="1" dirty="0"/>
              <a:t>Timeframe:</a:t>
            </a:r>
            <a:r>
              <a:rPr lang="en-US" sz="2800" dirty="0"/>
              <a:t> 2015–2025.</a:t>
            </a:r>
          </a:p>
          <a:p>
            <a:r>
              <a:rPr lang="en-US" sz="2800" b="1" dirty="0"/>
              <a:t>Keywords:</a:t>
            </a:r>
            <a:r>
              <a:rPr lang="en-US" sz="2800" dirty="0"/>
              <a:t> </a:t>
            </a:r>
            <a:r>
              <a:rPr lang="en-US" sz="2800" i="1" dirty="0"/>
              <a:t>Contact precautions, Standard precautions multidrug-resistant organisms, MRSA, VRE, ESBL.</a:t>
            </a:r>
            <a:endParaRPr lang="en-US" sz="2800" dirty="0"/>
          </a:p>
          <a:p>
            <a:r>
              <a:rPr lang="en-US" sz="2800" b="1" dirty="0"/>
              <a:t>Inclusion criteria:</a:t>
            </a:r>
            <a:r>
              <a:rPr lang="en-US" sz="2800" dirty="0"/>
              <a:t> High-quality studies — randomized controlled trials, systematic reviews, and meta-analyses.</a:t>
            </a:r>
          </a:p>
          <a:p>
            <a:r>
              <a:rPr lang="en-US" sz="2800" b="1" dirty="0"/>
              <a:t>Selection process:</a:t>
            </a:r>
            <a:r>
              <a:rPr lang="en-US" sz="2800" dirty="0"/>
              <a:t> Among eligible studies, the </a:t>
            </a:r>
            <a:r>
              <a:rPr lang="en-US" sz="2800" b="1" dirty="0"/>
              <a:t>four papers</a:t>
            </a:r>
            <a:r>
              <a:rPr lang="en-US" sz="2800" dirty="0"/>
              <a:t> were chosen to represent emerging evidence.</a:t>
            </a:r>
          </a:p>
          <a:p>
            <a:r>
              <a:rPr lang="en-US" sz="2800" b="1" dirty="0"/>
              <a:t>Focus:</a:t>
            </a:r>
            <a:r>
              <a:rPr lang="en-US" sz="2800" dirty="0"/>
              <a:t> Clinical outcomes (HAI rates, MDRO acquisition), adverse events, and feasibility of implementing CP vs. SP in different settings.</a:t>
            </a: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59170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664"/>
            <a:ext cx="8229600" cy="639762"/>
          </a:xfrm>
        </p:spPr>
        <p:txBody>
          <a:bodyPr>
            <a:normAutofit fontScale="90000"/>
          </a:bodyPr>
          <a:lstStyle/>
          <a:p>
            <a:r>
              <a:rPr dirty="0"/>
              <a:t>Study Evidence (1/4)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22671" y="678427"/>
          <a:ext cx="10604090" cy="1710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0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0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0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7001">
                <a:tc>
                  <a:txBody>
                    <a:bodyPr/>
                    <a:lstStyle/>
                    <a:p>
                      <a:r>
                        <a:rPr dirty="0"/>
                        <a:t>Author (Year)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Sample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3812">
                <a:tc>
                  <a:txBody>
                    <a:bodyPr/>
                    <a:lstStyle/>
                    <a:p>
                      <a:r>
                        <a:t>Marra et al. 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Systematic review &amp; meta-analysis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9 studies; &gt;127,000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No increase in MRSA/VRE with discontinuation of 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Stopping CP generally safe with no rise in infection rates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10367D0-4253-F5DA-AEC3-276A708ADC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88" t="9416" b="-4221"/>
          <a:stretch>
            <a:fillRect/>
          </a:stretch>
        </p:blipFill>
        <p:spPr>
          <a:xfrm>
            <a:off x="914401" y="2507226"/>
            <a:ext cx="10412360" cy="21532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64988A-703E-C03E-6036-C90883D65E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867" t="11442"/>
          <a:stretch>
            <a:fillRect/>
          </a:stretch>
        </p:blipFill>
        <p:spPr>
          <a:xfrm>
            <a:off x="914401" y="4527758"/>
            <a:ext cx="10363197" cy="20113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406"/>
            <a:ext cx="10972800" cy="713504"/>
          </a:xfrm>
        </p:spPr>
        <p:txBody>
          <a:bodyPr>
            <a:normAutofit/>
          </a:bodyPr>
          <a:lstStyle/>
          <a:p>
            <a:r>
              <a:rPr dirty="0"/>
              <a:t>Study Evidence (2/4)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5974" y="825911"/>
          <a:ext cx="1145949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1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1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1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1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394">
                <a:tc>
                  <a:txBody>
                    <a:bodyPr/>
                    <a:lstStyle/>
                    <a:p>
                      <a:r>
                        <a:t>Author (Year)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Sample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954">
                <a:tc>
                  <a:txBody>
                    <a:bodyPr/>
                    <a:lstStyle/>
                    <a:p>
                      <a:r>
                        <a:t>Kleyman et al. (2021)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Systematic review &amp; meta-analysis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14 studies; &gt;150,000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MRSA RR 0.84 (95% CI 0.71–1.01); VRE RR 0.82 (95% CI 0.72–0.94)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Removal of CP did not increase HAI rates, particularly for VRE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098AC65-D099-8693-E958-DC18F564A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290" y="2380392"/>
            <a:ext cx="11189110" cy="23358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806489-DC16-04F7-EF42-2FC4ECAD6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289" y="4716219"/>
            <a:ext cx="11189109" cy="21417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7484"/>
            <a:ext cx="10972800" cy="676633"/>
          </a:xfrm>
        </p:spPr>
        <p:txBody>
          <a:bodyPr>
            <a:normAutofit/>
          </a:bodyPr>
          <a:lstStyle/>
          <a:p>
            <a:r>
              <a:rPr dirty="0"/>
              <a:t>Study Evidence (3/4)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5974" y="824117"/>
          <a:ext cx="11577485" cy="2023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5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5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0075">
                <a:tc>
                  <a:txBody>
                    <a:bodyPr/>
                    <a:lstStyle/>
                    <a:p>
                      <a:r>
                        <a:t>Author (Year)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Sample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756">
                <a:tc>
                  <a:txBody>
                    <a:bodyPr/>
                    <a:lstStyle/>
                    <a:p>
                      <a:r>
                        <a:t>Kluytmans-van den Bergh et al. (2019)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Cluster-RCT, crossover, non-inferiority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16 Dutch hospitals; 12,000+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4% vs 7% ESBL transmission (single vs multi-bed); within non-inferiority margin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Single-room CP non-inferior to multi-room; CP may not add significant 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913815A-7E2A-C69B-827B-586CB532D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41" y="2757948"/>
            <a:ext cx="10948220" cy="39525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406"/>
            <a:ext cx="10972800" cy="595517"/>
          </a:xfrm>
        </p:spPr>
        <p:txBody>
          <a:bodyPr>
            <a:normAutofit fontScale="90000"/>
          </a:bodyPr>
          <a:lstStyle/>
          <a:p>
            <a:r>
              <a:rPr dirty="0"/>
              <a:t>Study Evidence (4/4)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88142" y="707923"/>
          <a:ext cx="10161635" cy="196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2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7584">
                <a:tc>
                  <a:txBody>
                    <a:bodyPr/>
                    <a:lstStyle/>
                    <a:p>
                      <a:r>
                        <a:t>Author (Year)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Sample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Findings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719">
                <a:tc>
                  <a:txBody>
                    <a:bodyPr/>
                    <a:lstStyle/>
                    <a:p>
                      <a:r>
                        <a:t>Maechler et al. (2020)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Cluster-randomised crossover trial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20 wards; 18,000+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Incidence: 6.0 vs 6.1/1000 patient-days (CP vs standard)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No significant difference; CP not superior to standard precautions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53B11A5-B09B-365F-3F67-42BCF8AD7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10" y="2668547"/>
            <a:ext cx="10377948" cy="39926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C20301D-0426-9F6B-6568-5CC38AF107E7}"/>
              </a:ext>
            </a:extLst>
          </p:cNvPr>
          <p:cNvSpPr/>
          <p:nvPr/>
        </p:nvSpPr>
        <p:spPr>
          <a:xfrm>
            <a:off x="10486103" y="4336026"/>
            <a:ext cx="486697" cy="18140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dirty="0"/>
              <a:t>Cross-study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206" y="1371601"/>
            <a:ext cx="8875796" cy="4689986"/>
          </a:xfrm>
        </p:spPr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sz="2800" dirty="0"/>
              <a:t>Systematic reviews (2018, 2021) suggest CP discontinuation does not increase MRSA/VRE</a:t>
            </a:r>
          </a:p>
          <a:p>
            <a:pPr marL="0" indent="0">
              <a:buNone/>
            </a:pPr>
            <a:r>
              <a:rPr sz="2800" dirty="0"/>
              <a:t>• RCTs (2019, 2020) show no superiority of CP over standard precautions for ESBL control</a:t>
            </a:r>
          </a:p>
          <a:p>
            <a:pPr marL="0" indent="0">
              <a:buNone/>
            </a:pPr>
            <a:r>
              <a:rPr sz="2800" dirty="0"/>
              <a:t>• Evidence leans towards standard precautions as safe alternative</a:t>
            </a:r>
          </a:p>
          <a:p>
            <a:pPr marL="0" indent="0">
              <a:buNone/>
            </a:pPr>
            <a:r>
              <a:rPr sz="2800" dirty="0"/>
              <a:t>• Variability exists by pathogen type and hospital context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899</TotalTime>
  <Words>1440</Words>
  <Application>Microsoft Office PowerPoint</Application>
  <PresentationFormat>Widescreen</PresentationFormat>
  <Paragraphs>125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Arial</vt:lpstr>
      <vt:lpstr>Calibri</vt:lpstr>
      <vt:lpstr>Trebuchet MS</vt:lpstr>
      <vt:lpstr>Wingdings</vt:lpstr>
      <vt:lpstr>Wingdings 3</vt:lpstr>
      <vt:lpstr>Facet</vt:lpstr>
      <vt:lpstr>The Use of Contact Precautions to Prevent Transmission of MDROs: Emerging Evidence</vt:lpstr>
      <vt:lpstr>Background </vt:lpstr>
      <vt:lpstr>Objectives</vt:lpstr>
      <vt:lpstr>Methods</vt:lpstr>
      <vt:lpstr>Study Evidence (1/4)</vt:lpstr>
      <vt:lpstr>Study Evidence (2/4)</vt:lpstr>
      <vt:lpstr>Study Evidence (3/4)</vt:lpstr>
      <vt:lpstr>Study Evidence (4/4)</vt:lpstr>
      <vt:lpstr>Cross-study Analysis</vt:lpstr>
      <vt:lpstr>PowerPoint Presentation</vt:lpstr>
      <vt:lpstr>Implications for Infection Prevention</vt:lpstr>
      <vt:lpstr>Limitations of Evidence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james.ndai</cp:lastModifiedBy>
  <cp:revision>16</cp:revision>
  <dcterms:created xsi:type="dcterms:W3CDTF">2024-08-06T05:45:52Z</dcterms:created>
  <dcterms:modified xsi:type="dcterms:W3CDTF">2025-09-15T07:21:13Z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